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57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6B22E-00A4-5948-FAEB-E72F1F238544}" v="135" dt="2021-02-16T16:44:32.101"/>
    <p1510:client id="{49FC9E3A-DB5D-4120-9B23-1EE2AD484C85}" v="49" dt="2021-02-08T21:49:48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theme" Target="theme/theme1.xml" Id="rId13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viewProps" Target="viewProps.xml" Id="rId12" /><Relationship Type="http://schemas.openxmlformats.org/officeDocument/2006/relationships/customXml" Target="../customXml/item2.xml" Id="rId2" /><Relationship Type="http://schemas.microsoft.com/office/2015/10/relationships/revisionInfo" Target="revisionInfo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presProps" Target="presProps.xml" Id="rId11" /><Relationship Type="http://schemas.openxmlformats.org/officeDocument/2006/relationships/slide" Target="slides/slide1.xml" Id="rId5" /><Relationship Type="http://schemas.openxmlformats.org/officeDocument/2006/relationships/slide" Target="slides/slide6.xml" Id="rId10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tableStyles" Target="tableStyle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Tuesday, February 16,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5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Tuesday, February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Tuesday, February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0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Tuesday, February 16,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7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Tuesday, February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6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Tuesday, February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9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Tuesday, February 16,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8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Tuesday, February 16,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Tuesday, February 16,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5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Tuesday, February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6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Tuesday, February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Tuesday, February 16,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94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am.fraser@eips.c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E97C-E828-41B6-86CF-3F02DBB5F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4" y="655200"/>
            <a:ext cx="6257545" cy="1969200"/>
          </a:xfrm>
        </p:spPr>
        <p:txBody>
          <a:bodyPr anchor="b">
            <a:normAutofit fontScale="90000"/>
          </a:bodyPr>
          <a:lstStyle/>
          <a:p>
            <a:r>
              <a:rPr lang="en-US" sz="5900" b="1" i="0" dirty="0">
                <a:latin typeface="Adobe Garamond Pro" panose="02020502060506020403" pitchFamily="18" charset="0"/>
              </a:rPr>
              <a:t>Salisbury Composite 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79106-5343-43DF-BFFA-16F2B8D86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4" y="2589679"/>
            <a:ext cx="5432045" cy="3326456"/>
          </a:xfrm>
        </p:spPr>
        <p:txBody>
          <a:bodyPr vert="horz" lIns="0" tIns="0" rIns="9144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500" dirty="0">
                <a:solidFill>
                  <a:srgbClr val="E2E5E8"/>
                </a:solidFill>
                <a:latin typeface="Adobe Garamond Pro"/>
              </a:rPr>
              <a:t>Football</a:t>
            </a:r>
            <a:r>
              <a:rPr lang="en-US" sz="4500" dirty="0">
                <a:solidFill>
                  <a:srgbClr val="E2E5E8">
                    <a:alpha val="55000"/>
                  </a:srgbClr>
                </a:solidFill>
                <a:latin typeface="Adobe Garamond Pro" panose="02020502060506020403" pitchFamily="18" charset="0"/>
              </a:rPr>
              <a:t> </a:t>
            </a:r>
            <a:r>
              <a:rPr lang="en-US" sz="4500" dirty="0">
                <a:solidFill>
                  <a:srgbClr val="E2E5E8"/>
                </a:solidFill>
                <a:latin typeface="Adobe Garamond Pro"/>
              </a:rPr>
              <a:t>Presentation</a:t>
            </a:r>
            <a:endParaRPr lang="en-US" sz="4500" dirty="0">
              <a:latin typeface="Adobe Garamond Pro" panose="02020502060506020403" pitchFamily="18" charset="0"/>
            </a:endParaRPr>
          </a:p>
          <a:p>
            <a:pPr>
              <a:lnSpc>
                <a:spcPct val="110000"/>
              </a:lnSpc>
            </a:pPr>
            <a:endParaRPr lang="en-US" sz="4500" dirty="0"/>
          </a:p>
          <a:p>
            <a:pPr>
              <a:lnSpc>
                <a:spcPct val="110000"/>
              </a:lnSpc>
            </a:pPr>
            <a:endParaRPr lang="en-US" sz="4500" dirty="0">
              <a:latin typeface="Adobe Garamond Pro" panose="02020502060506020403" pitchFamily="18" charset="0"/>
            </a:endParaRPr>
          </a:p>
        </p:txBody>
      </p:sp>
      <p:pic>
        <p:nvPicPr>
          <p:cNvPr id="8" name="Picture 7" descr="A picture containing stone&#10;&#10;Description automatically generated">
            <a:extLst>
              <a:ext uri="{FF2B5EF4-FFF2-40B4-BE49-F238E27FC236}">
                <a16:creationId xmlns:a16="http://schemas.microsoft.com/office/drawing/2014/main" id="{940CFDF5-5765-4F13-A753-2785EB145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8758" b="4732"/>
          <a:stretch/>
        </p:blipFill>
        <p:spPr>
          <a:xfrm rot="5400000">
            <a:off x="6396167" y="1103179"/>
            <a:ext cx="5728923" cy="44693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DADE0C3-0921-46AF-BE21-EA94A42F7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79" y="1944767"/>
            <a:ext cx="2424153" cy="296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1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BC91B8-D422-4D24-A937-C8EB1595536A}"/>
              </a:ext>
            </a:extLst>
          </p:cNvPr>
          <p:cNvSpPr txBox="1"/>
          <p:nvPr/>
        </p:nvSpPr>
        <p:spPr>
          <a:xfrm>
            <a:off x="0" y="348216"/>
            <a:ext cx="50403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Adobe Garamond Pro" panose="02020502060506020403"/>
              </a:rPr>
              <a:t>SAL FOOTBALL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6EB030-715E-436A-A50C-0E234EA8FE9A}"/>
              </a:ext>
            </a:extLst>
          </p:cNvPr>
          <p:cNvSpPr txBox="1"/>
          <p:nvPr/>
        </p:nvSpPr>
        <p:spPr>
          <a:xfrm>
            <a:off x="5040328" y="351908"/>
            <a:ext cx="6727372" cy="555536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1"/>
            <a:endParaRPr lang="en-US" sz="20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lvl="1"/>
            <a:r>
              <a:rPr lang="en-US" sz="2000" b="1" u="sng" dirty="0">
                <a:solidFill>
                  <a:srgbClr val="FF0000"/>
                </a:solidFill>
                <a:latin typeface="Adobe Garamond Pro"/>
              </a:rPr>
              <a:t>BACKGROUND &amp; PHILOSOPHY</a:t>
            </a:r>
          </a:p>
          <a:p>
            <a:pPr lvl="1"/>
            <a:endParaRPr lang="en-US" sz="500" b="1" dirty="0">
              <a:solidFill>
                <a:schemeClr val="bg1"/>
              </a:solidFill>
              <a:latin typeface="Adobe Garamond Pro"/>
            </a:endParaRPr>
          </a:p>
          <a:p>
            <a:pPr lvl="1" algn="just"/>
            <a:r>
              <a:rPr lang="en-US" sz="1500" dirty="0">
                <a:solidFill>
                  <a:schemeClr val="bg1"/>
                </a:solidFill>
                <a:latin typeface="Adobe Garamond Pro"/>
              </a:rPr>
              <a:t>THE SALISBURY SABRES COMPETE ANNUALLY IN THE METRO EDMONTON DIVISION ONE CARR CONFERENCE. THIS LEAGUE INCLUDES SCHOOLS FROM SHERWOOD PARK, EDMONTON, ST. ALBERT, &amp; SPRUCE GROVE. FOR OVER 40 YEARS WE HAVE STRIVED TO PRODUCE ATHLETES FOR THE NEXT LEVEL (CJFL &amp; U-SPORT) AND MOST IMPORTANTLY, PRODUCE GREAT CITIZENS FOR OUR SOCIETY.</a:t>
            </a:r>
            <a:endParaRPr lang="en-US" sz="1500" dirty="0">
              <a:solidFill>
                <a:srgbClr val="FF0000"/>
              </a:solidFill>
              <a:latin typeface="Adobe Garamond Pro"/>
            </a:endParaRPr>
          </a:p>
          <a:p>
            <a:pPr lvl="1"/>
            <a:endParaRPr lang="en-US" sz="500" dirty="0">
              <a:solidFill>
                <a:schemeClr val="bg1"/>
              </a:solidFill>
              <a:latin typeface="Adobe Garamond Pro"/>
            </a:endParaRPr>
          </a:p>
          <a:p>
            <a:pPr lvl="1"/>
            <a:r>
              <a:rPr lang="en-US" sz="2000" b="1" u="sng" dirty="0">
                <a:solidFill>
                  <a:srgbClr val="FF0000"/>
                </a:solidFill>
                <a:latin typeface="Adobe Garamond Pro"/>
              </a:rPr>
              <a:t>ALUMNI BURSARY </a:t>
            </a:r>
          </a:p>
          <a:p>
            <a:pPr lvl="1"/>
            <a:endParaRPr lang="en-US" sz="500" b="1" dirty="0">
              <a:solidFill>
                <a:schemeClr val="bg1"/>
              </a:solidFill>
              <a:latin typeface="Adobe Garamond Pro"/>
            </a:endParaRPr>
          </a:p>
          <a:p>
            <a:pPr lvl="1" algn="just"/>
            <a:r>
              <a:rPr lang="en-US" sz="1500" dirty="0">
                <a:solidFill>
                  <a:schemeClr val="bg1"/>
                </a:solidFill>
                <a:latin typeface="Adobe Garamond Pro"/>
              </a:rPr>
              <a:t>ONE STEP SAL FOOTBALL TAKES TO PRODUCE GREAT CITIZENS IS THROUGH OUR ALUMNI BURSARY PROGRAM. EACH YEAR, WE OFFER 4-5 BURSARIES OF $750.00 TO FORMER PLAYERS TO ASSIST THEM IN THEIR POST SECONDARY ENDEAVOURS. </a:t>
            </a:r>
          </a:p>
          <a:p>
            <a:pPr lvl="1" algn="just"/>
            <a:endParaRPr lang="en-US" sz="500" dirty="0">
              <a:solidFill>
                <a:schemeClr val="bg1"/>
              </a:solidFill>
              <a:latin typeface="Adobe Garamond Pro"/>
            </a:endParaRPr>
          </a:p>
          <a:p>
            <a:pPr lvl="1" algn="just"/>
            <a:r>
              <a:rPr lang="en-US" sz="2000" b="1" u="sng" dirty="0">
                <a:solidFill>
                  <a:srgbClr val="FF0000"/>
                </a:solidFill>
                <a:latin typeface="Adobe Garamond Pro"/>
              </a:rPr>
              <a:t>RED &amp; BLACK BOOSTER CLUB</a:t>
            </a:r>
          </a:p>
          <a:p>
            <a:pPr lvl="1"/>
            <a:endParaRPr lang="en-US" sz="500" b="1" dirty="0">
              <a:solidFill>
                <a:srgbClr val="FF0000"/>
              </a:solidFill>
              <a:latin typeface="Adobe Garamond Pro"/>
            </a:endParaRPr>
          </a:p>
          <a:p>
            <a:pPr lvl="1"/>
            <a:r>
              <a:rPr lang="en-US" sz="1500" dirty="0">
                <a:solidFill>
                  <a:schemeClr val="bg1"/>
                </a:solidFill>
                <a:latin typeface="Adobe Garamond Pro"/>
              </a:rPr>
              <a:t>REGISTERED NOT-FOR-PROFIT ORGANIZATION MADE UP OF PARENT VOLUNTEERS THAT ARE RESPONSIBLE FOR MANAGING FUNDRAISING/EVENTS AND DELIVERING FINANCIAL ACCOUNTABILITY. </a:t>
            </a:r>
          </a:p>
          <a:p>
            <a:pPr lvl="1"/>
            <a:endParaRPr lang="en-US" sz="1500" dirty="0">
              <a:solidFill>
                <a:srgbClr val="FF0000"/>
              </a:solidFill>
              <a:latin typeface="Adobe Garamond Pro"/>
            </a:endParaRP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FE12712F-BCC3-49CF-8E29-2662603C2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4" y="4738390"/>
            <a:ext cx="3783806" cy="1561506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02F000AC-C54D-4A26-BB30-80AF77C1C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8" t="40690" r="50600" b="51910"/>
          <a:stretch/>
        </p:blipFill>
        <p:spPr bwMode="auto">
          <a:xfrm>
            <a:off x="9933893" y="6000392"/>
            <a:ext cx="1209446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E3D970-4364-4DC5-9838-AEF97B2F2F27}"/>
              </a:ext>
            </a:extLst>
          </p:cNvPr>
          <p:cNvSpPr txBox="1"/>
          <p:nvPr/>
        </p:nvSpPr>
        <p:spPr>
          <a:xfrm>
            <a:off x="6324274" y="6051946"/>
            <a:ext cx="232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gency FB" panose="020B0503020202020204" pitchFamily="34" charset="0"/>
              </a:rPr>
              <a:t>salfootball.com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A0C9E-94CC-46BA-9D37-D8072E7ACDD3}"/>
              </a:ext>
            </a:extLst>
          </p:cNvPr>
          <p:cNvSpPr txBox="1"/>
          <p:nvPr/>
        </p:nvSpPr>
        <p:spPr>
          <a:xfrm>
            <a:off x="-8017" y="1209990"/>
            <a:ext cx="5040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dobe Garamond Pro" panose="02020502060506020403"/>
              </a:rPr>
              <a:t>2 </a:t>
            </a:r>
            <a:r>
              <a:rPr lang="en-US" dirty="0">
                <a:latin typeface="Adobe Garamond Pro" panose="02020502060506020403"/>
              </a:rPr>
              <a:t> </a:t>
            </a:r>
            <a:r>
              <a:rPr lang="en-US" sz="3000" dirty="0">
                <a:latin typeface="Adobe Garamond Pro" panose="02020502060506020403"/>
              </a:rPr>
              <a:t>TEAMS</a:t>
            </a:r>
            <a:r>
              <a:rPr lang="en-US" dirty="0">
                <a:latin typeface="Adobe Garamond Pro" panose="02020502060506020403"/>
              </a:rPr>
              <a:t>      </a:t>
            </a:r>
            <a:r>
              <a:rPr lang="en-US" sz="4000" b="1" dirty="0">
                <a:solidFill>
                  <a:srgbClr val="FF0000"/>
                </a:solidFill>
                <a:latin typeface="Adobe Garamond Pro" panose="02020502060506020403"/>
              </a:rPr>
              <a:t>1 </a:t>
            </a:r>
            <a:r>
              <a:rPr lang="en-US" dirty="0">
                <a:latin typeface="Adobe Garamond Pro" panose="02020502060506020403"/>
              </a:rPr>
              <a:t> </a:t>
            </a:r>
            <a:r>
              <a:rPr lang="en-US" sz="3000" dirty="0">
                <a:latin typeface="Adobe Garamond Pro" panose="02020502060506020403"/>
              </a:rPr>
              <a:t>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66032-5251-4962-B199-79384A923D10}"/>
              </a:ext>
            </a:extLst>
          </p:cNvPr>
          <p:cNvSpPr txBox="1"/>
          <p:nvPr/>
        </p:nvSpPr>
        <p:spPr>
          <a:xfrm>
            <a:off x="8824133" y="6342091"/>
            <a:ext cx="336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gency FB" panose="020B0503020202020204" pitchFamily="34" charset="0"/>
              </a:rPr>
              <a:t>@salcompfootball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548EE0-AB9E-4256-B8AE-33819002BD21}"/>
              </a:ext>
            </a:extLst>
          </p:cNvPr>
          <p:cNvSpPr txBox="1"/>
          <p:nvPr/>
        </p:nvSpPr>
        <p:spPr>
          <a:xfrm>
            <a:off x="5595207" y="6368309"/>
            <a:ext cx="378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#</a:t>
            </a:r>
            <a:r>
              <a:rPr lang="en-US" b="1" dirty="0">
                <a:latin typeface="Agency FB" panose="020B0503020202020204" pitchFamily="34" charset="0"/>
              </a:rPr>
              <a:t>SABRENATION 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#</a:t>
            </a:r>
            <a:r>
              <a:rPr lang="en-US" b="1" dirty="0">
                <a:latin typeface="Agency FB" panose="020B0503020202020204" pitchFamily="34" charset="0"/>
              </a:rPr>
              <a:t>SABREPRIDE 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#</a:t>
            </a:r>
            <a:r>
              <a:rPr lang="en-US" b="1" dirty="0">
                <a:latin typeface="Agency FB" panose="020B0503020202020204" pitchFamily="34" charset="0"/>
              </a:rPr>
              <a:t>GOBIGRED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72D1CCF8-0729-421C-8AC0-C1E7A9286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1" y="2115080"/>
            <a:ext cx="3630530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8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6EB030-715E-436A-A50C-0E234EA8FE9A}"/>
              </a:ext>
            </a:extLst>
          </p:cNvPr>
          <p:cNvSpPr txBox="1"/>
          <p:nvPr/>
        </p:nvSpPr>
        <p:spPr>
          <a:xfrm>
            <a:off x="5040328" y="351908"/>
            <a:ext cx="6727372" cy="5601533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endParaRPr lang="en-US" sz="20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lvl="1"/>
            <a:r>
              <a:rPr lang="en-US" sz="2000" b="1" u="sng" dirty="0">
                <a:solidFill>
                  <a:srgbClr val="FF0000"/>
                </a:solidFill>
                <a:latin typeface="Adobe Garamond Pro" panose="02020502060506020403"/>
              </a:rPr>
              <a:t>TENTATIVE DATES 2021</a:t>
            </a:r>
          </a:p>
          <a:p>
            <a:pPr lvl="1"/>
            <a:endParaRPr lang="en-US" sz="1000" dirty="0">
              <a:solidFill>
                <a:srgbClr val="FF0000"/>
              </a:solidFill>
              <a:latin typeface="Adobe Garamond Pro" panose="02020502060506020403"/>
            </a:endParaRPr>
          </a:p>
          <a:p>
            <a:pPr lvl="1"/>
            <a:r>
              <a:rPr lang="en-US" sz="1500" dirty="0">
                <a:solidFill>
                  <a:schemeClr val="bg1"/>
                </a:solidFill>
                <a:latin typeface="Adobe Garamond Pro" panose="02020502060506020403"/>
              </a:rPr>
              <a:t>SPRING CAMP </a:t>
            </a:r>
            <a:r>
              <a:rPr lang="en-US" sz="1500" dirty="0">
                <a:solidFill>
                  <a:srgbClr val="FF0000"/>
                </a:solidFill>
                <a:latin typeface="Adobe Garamond Pro" panose="02020502060506020403"/>
              </a:rPr>
              <a:t>| June 1 –11, 2021.</a:t>
            </a:r>
          </a:p>
          <a:p>
            <a:pPr lvl="1"/>
            <a:r>
              <a:rPr lang="en-US" sz="1500" dirty="0">
                <a:solidFill>
                  <a:schemeClr val="bg1"/>
                </a:solidFill>
                <a:latin typeface="Adobe Garamond Pro" panose="02020502060506020403"/>
              </a:rPr>
              <a:t>MAIN CAMP </a:t>
            </a:r>
            <a:r>
              <a:rPr lang="en-US" sz="1500" dirty="0">
                <a:solidFill>
                  <a:srgbClr val="FF0000"/>
                </a:solidFill>
                <a:latin typeface="Adobe Garamond Pro" panose="02020502060506020403"/>
              </a:rPr>
              <a:t>| AUGUST 16 (SENIOR) AUGUST 24 (JUNIOR)</a:t>
            </a:r>
          </a:p>
          <a:p>
            <a:pPr lvl="1"/>
            <a:r>
              <a:rPr lang="en-US" sz="1500" dirty="0">
                <a:solidFill>
                  <a:schemeClr val="bg1"/>
                </a:solidFill>
                <a:latin typeface="Adobe Garamond Pro" panose="02020502060506020403"/>
              </a:rPr>
              <a:t>JAMBOREE</a:t>
            </a:r>
            <a:r>
              <a:rPr lang="en-US" sz="1500" dirty="0">
                <a:solidFill>
                  <a:srgbClr val="FF0000"/>
                </a:solidFill>
                <a:latin typeface="Adobe Garamond Pro" panose="02020502060506020403"/>
              </a:rPr>
              <a:t> | DATE TBD</a:t>
            </a:r>
          </a:p>
          <a:p>
            <a:pPr lvl="1"/>
            <a:r>
              <a:rPr lang="en-US" sz="1500" dirty="0">
                <a:solidFill>
                  <a:schemeClr val="bg1"/>
                </a:solidFill>
                <a:latin typeface="Adobe Garamond Pro" panose="02020502060506020403"/>
              </a:rPr>
              <a:t>SEASON START </a:t>
            </a:r>
            <a:r>
              <a:rPr lang="en-US" sz="1500" dirty="0">
                <a:solidFill>
                  <a:srgbClr val="FF0000"/>
                </a:solidFill>
                <a:latin typeface="Adobe Garamond Pro" panose="02020502060506020403"/>
              </a:rPr>
              <a:t>| DATE TBD</a:t>
            </a:r>
          </a:p>
          <a:p>
            <a:pPr lvl="1"/>
            <a:endParaRPr lang="en-US" sz="1000" dirty="0">
              <a:solidFill>
                <a:srgbClr val="FF0000"/>
              </a:solidFill>
              <a:latin typeface="Adobe Garamond Pro" panose="02020502060506020403"/>
            </a:endParaRPr>
          </a:p>
          <a:p>
            <a:pPr lvl="1"/>
            <a:r>
              <a:rPr lang="en-US" sz="2000" b="1" u="sng" dirty="0">
                <a:solidFill>
                  <a:srgbClr val="FF0000"/>
                </a:solidFill>
                <a:latin typeface="Adobe Garamond Pro" panose="02020502060506020403"/>
              </a:rPr>
              <a:t>TEAM FEES 2021</a:t>
            </a:r>
            <a:r>
              <a:rPr lang="en-US" sz="2000" b="1" dirty="0">
                <a:solidFill>
                  <a:srgbClr val="FF0000"/>
                </a:solidFill>
                <a:latin typeface="Adobe Garamond Pro" panose="02020502060506020403"/>
              </a:rPr>
              <a:t> | </a:t>
            </a:r>
            <a:r>
              <a:rPr lang="en-US" sz="2000" b="1" dirty="0">
                <a:solidFill>
                  <a:schemeClr val="bg1"/>
                </a:solidFill>
                <a:latin typeface="Adobe Garamond Pro" panose="02020502060506020403"/>
              </a:rPr>
              <a:t>$575.00</a:t>
            </a:r>
          </a:p>
          <a:p>
            <a:pPr lvl="1"/>
            <a:r>
              <a:rPr lang="en-US" sz="1500" dirty="0">
                <a:solidFill>
                  <a:schemeClr val="bg1"/>
                </a:solidFill>
                <a:latin typeface="Adobe Garamond Pro" panose="02020502060506020403"/>
              </a:rPr>
              <a:t>SINGLE PAYMENT </a:t>
            </a:r>
            <a:r>
              <a:rPr lang="en-US" sz="1500" dirty="0">
                <a:solidFill>
                  <a:srgbClr val="FF0000"/>
                </a:solidFill>
                <a:latin typeface="Adobe Garamond Pro" panose="02020502060506020403"/>
              </a:rPr>
              <a:t>| E-TRANSFER, CHEQUE, DEBIT, VISA, MASTERCARD</a:t>
            </a:r>
          </a:p>
          <a:p>
            <a:pPr lvl="1"/>
            <a:r>
              <a:rPr lang="en-US" sz="1500" dirty="0">
                <a:solidFill>
                  <a:schemeClr val="bg1"/>
                </a:solidFill>
                <a:latin typeface="Adobe Garamond Pro" panose="02020502060506020403"/>
              </a:rPr>
              <a:t>MULTIPLE PAYMENT </a:t>
            </a:r>
            <a:r>
              <a:rPr lang="en-US" sz="1500" dirty="0">
                <a:solidFill>
                  <a:srgbClr val="FF0000"/>
                </a:solidFill>
                <a:latin typeface="Adobe Garamond Pro" panose="02020502060506020403"/>
              </a:rPr>
              <a:t>| </a:t>
            </a:r>
            <a:r>
              <a:rPr lang="en-US" sz="1500" b="1" dirty="0">
                <a:solidFill>
                  <a:schemeClr val="bg1"/>
                </a:solidFill>
                <a:latin typeface="Adobe Garamond Pro" panose="02020502060506020403"/>
              </a:rPr>
              <a:t>1.</a:t>
            </a:r>
            <a:r>
              <a:rPr lang="en-US" sz="1500" dirty="0">
                <a:solidFill>
                  <a:srgbClr val="FF0000"/>
                </a:solidFill>
                <a:latin typeface="Adobe Garamond Pro" panose="02020502060506020403"/>
              </a:rPr>
              <a:t> $200 CHEQUE (June 1st, 2021) </a:t>
            </a:r>
            <a:r>
              <a:rPr lang="en-US" sz="1500" b="1" dirty="0">
                <a:solidFill>
                  <a:schemeClr val="bg1"/>
                </a:solidFill>
                <a:latin typeface="Adobe Garamond Pro" panose="02020502060506020403"/>
              </a:rPr>
              <a:t>2.</a:t>
            </a:r>
            <a:r>
              <a:rPr lang="en-US" sz="1500" dirty="0">
                <a:solidFill>
                  <a:srgbClr val="FF0000"/>
                </a:solidFill>
                <a:latin typeface="Adobe Garamond Pro" panose="02020502060506020403"/>
              </a:rPr>
              <a:t> $200 CHEQUE (July 1, 2021) </a:t>
            </a:r>
            <a:r>
              <a:rPr lang="en-US" sz="1500" b="1" dirty="0">
                <a:solidFill>
                  <a:schemeClr val="bg1"/>
                </a:solidFill>
                <a:latin typeface="Adobe Garamond Pro" panose="02020502060506020403"/>
              </a:rPr>
              <a:t>3.</a:t>
            </a:r>
            <a:r>
              <a:rPr lang="en-US" sz="1500" dirty="0">
                <a:solidFill>
                  <a:srgbClr val="FF0000"/>
                </a:solidFill>
                <a:latin typeface="Adobe Garamond Pro" panose="02020502060506020403"/>
              </a:rPr>
              <a:t> $175 CHEQUE (August 1, 2021) </a:t>
            </a:r>
          </a:p>
          <a:p>
            <a:pPr lvl="1"/>
            <a:endParaRPr lang="en-US" sz="1500" dirty="0">
              <a:solidFill>
                <a:schemeClr val="bg1"/>
              </a:solidFill>
              <a:latin typeface="Adobe Garamond Pro" panose="02020502060506020403"/>
            </a:endParaRPr>
          </a:p>
          <a:p>
            <a:pPr lvl="1"/>
            <a:r>
              <a:rPr lang="en-US" sz="2000" b="1" u="sng" dirty="0">
                <a:solidFill>
                  <a:srgbClr val="FF0000"/>
                </a:solidFill>
                <a:latin typeface="Adobe Garamond Pro" panose="02020502060506020403"/>
              </a:rPr>
              <a:t>EQUIPMENT DEPOSIT</a:t>
            </a:r>
            <a:r>
              <a:rPr lang="en-US" sz="2000" b="1" dirty="0">
                <a:solidFill>
                  <a:srgbClr val="FF0000"/>
                </a:solidFill>
                <a:latin typeface="Adobe Garamond Pro" panose="02020502060506020403"/>
              </a:rPr>
              <a:t> | </a:t>
            </a:r>
            <a:r>
              <a:rPr lang="en-US" sz="2000" b="1" dirty="0">
                <a:solidFill>
                  <a:schemeClr val="bg1"/>
                </a:solidFill>
                <a:latin typeface="Adobe Garamond Pro" panose="02020502060506020403"/>
              </a:rPr>
              <a:t>$400.00 </a:t>
            </a:r>
          </a:p>
          <a:p>
            <a:pPr lvl="1"/>
            <a:r>
              <a:rPr lang="en-US" sz="1500" dirty="0">
                <a:solidFill>
                  <a:schemeClr val="bg1"/>
                </a:solidFill>
                <a:latin typeface="Adobe Garamond Pro" panose="02020502060506020403"/>
              </a:rPr>
              <a:t>POST DATED CHEQUE (NOVEMBER 30, 2021) </a:t>
            </a:r>
            <a:endParaRPr lang="en-US" sz="1500" dirty="0">
              <a:solidFill>
                <a:srgbClr val="FF0000"/>
              </a:solidFill>
              <a:latin typeface="Adobe Garamond Pro" panose="02020502060506020403"/>
            </a:endParaRPr>
          </a:p>
          <a:p>
            <a:pPr lvl="1"/>
            <a:r>
              <a:rPr lang="en-US" sz="1500" dirty="0">
                <a:solidFill>
                  <a:srgbClr val="FF0000"/>
                </a:solidFill>
                <a:latin typeface="Adobe Garamond Pro" panose="02020502060506020403"/>
              </a:rPr>
              <a:t>CASHED IF EQUIPMENT IS MISSING OR NOT RETURNED</a:t>
            </a:r>
          </a:p>
          <a:p>
            <a:pPr lvl="1"/>
            <a:endParaRPr lang="en-US" sz="1000" b="1" dirty="0">
              <a:solidFill>
                <a:srgbClr val="FF0000"/>
              </a:solidFill>
              <a:latin typeface="Adobe Garamond Pro" panose="02020502060506020403"/>
            </a:endParaRPr>
          </a:p>
          <a:p>
            <a:pPr lvl="1"/>
            <a:r>
              <a:rPr lang="en-US" sz="2000" b="1" u="sng" dirty="0">
                <a:solidFill>
                  <a:srgbClr val="FF0000"/>
                </a:solidFill>
                <a:latin typeface="Adobe Garamond Pro" panose="02020502060506020403"/>
              </a:rPr>
              <a:t>SPRING CAMP</a:t>
            </a:r>
            <a:r>
              <a:rPr lang="en-US" sz="2000" b="1" dirty="0">
                <a:solidFill>
                  <a:srgbClr val="FF0000"/>
                </a:solidFill>
                <a:latin typeface="Adobe Garamond Pro" panose="02020502060506020403"/>
              </a:rPr>
              <a:t> | </a:t>
            </a:r>
            <a:r>
              <a:rPr lang="en-US" sz="2000" b="1" dirty="0">
                <a:solidFill>
                  <a:schemeClr val="bg1"/>
                </a:solidFill>
                <a:latin typeface="Adobe Garamond Pro" panose="02020502060506020403"/>
              </a:rPr>
              <a:t>$60</a:t>
            </a:r>
          </a:p>
          <a:p>
            <a:pPr lvl="1"/>
            <a:r>
              <a:rPr lang="en-US" sz="1500" dirty="0">
                <a:solidFill>
                  <a:schemeClr val="bg1"/>
                </a:solidFill>
                <a:latin typeface="Adobe Garamond Pro" panose="02020502060506020403"/>
              </a:rPr>
              <a:t>REQUIRED TO PARTICIPATE IN CAMP</a:t>
            </a:r>
            <a:endParaRPr lang="en-US" sz="1500" dirty="0">
              <a:latin typeface="Adobe Garamond Pro" panose="02020502060506020403"/>
            </a:endParaRP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dirty="0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FE12712F-BCC3-49CF-8E29-2662603C2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4" y="4738390"/>
            <a:ext cx="3783806" cy="1561506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02F000AC-C54D-4A26-BB30-80AF77C1C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8" t="40690" r="50600" b="51910"/>
          <a:stretch/>
        </p:blipFill>
        <p:spPr bwMode="auto">
          <a:xfrm>
            <a:off x="9933893" y="6000392"/>
            <a:ext cx="1209446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E3D970-4364-4DC5-9838-AEF97B2F2F27}"/>
              </a:ext>
            </a:extLst>
          </p:cNvPr>
          <p:cNvSpPr txBox="1"/>
          <p:nvPr/>
        </p:nvSpPr>
        <p:spPr>
          <a:xfrm>
            <a:off x="6324274" y="6051946"/>
            <a:ext cx="232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gency FB" panose="020B0503020202020204" pitchFamily="34" charset="0"/>
              </a:rPr>
              <a:t>salfootball.com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66032-5251-4962-B199-79384A923D10}"/>
              </a:ext>
            </a:extLst>
          </p:cNvPr>
          <p:cNvSpPr txBox="1"/>
          <p:nvPr/>
        </p:nvSpPr>
        <p:spPr>
          <a:xfrm>
            <a:off x="8824133" y="6342091"/>
            <a:ext cx="336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gency FB" panose="020B0503020202020204" pitchFamily="34" charset="0"/>
              </a:rPr>
              <a:t>@salcompfootball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548EE0-AB9E-4256-B8AE-33819002BD21}"/>
              </a:ext>
            </a:extLst>
          </p:cNvPr>
          <p:cNvSpPr txBox="1"/>
          <p:nvPr/>
        </p:nvSpPr>
        <p:spPr>
          <a:xfrm>
            <a:off x="5595207" y="6368309"/>
            <a:ext cx="378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#</a:t>
            </a:r>
            <a:r>
              <a:rPr lang="en-US" b="1" dirty="0">
                <a:latin typeface="Agency FB" panose="020B0503020202020204" pitchFamily="34" charset="0"/>
              </a:rPr>
              <a:t>SABRENATION 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#</a:t>
            </a:r>
            <a:r>
              <a:rPr lang="en-US" b="1" dirty="0">
                <a:latin typeface="Agency FB" panose="020B0503020202020204" pitchFamily="34" charset="0"/>
              </a:rPr>
              <a:t>SABREPRIDE 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#</a:t>
            </a:r>
            <a:r>
              <a:rPr lang="en-US" b="1" dirty="0">
                <a:latin typeface="Agency FB" panose="020B0503020202020204" pitchFamily="34" charset="0"/>
              </a:rPr>
              <a:t>GOBIGRED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EFC39B-056A-487F-8E64-139BB2BB4D4F}"/>
              </a:ext>
            </a:extLst>
          </p:cNvPr>
          <p:cNvSpPr txBox="1"/>
          <p:nvPr/>
        </p:nvSpPr>
        <p:spPr>
          <a:xfrm>
            <a:off x="0" y="348216"/>
            <a:ext cx="50403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Adobe Garamond Pro" panose="02020502060506020403"/>
              </a:rPr>
              <a:t>SAL FOOTBALL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AF51D8-89BB-45B4-BF57-689460ECD7C4}"/>
              </a:ext>
            </a:extLst>
          </p:cNvPr>
          <p:cNvSpPr txBox="1"/>
          <p:nvPr/>
        </p:nvSpPr>
        <p:spPr>
          <a:xfrm>
            <a:off x="-8017" y="1209990"/>
            <a:ext cx="5040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dobe Garamond Pro" panose="02020502060506020403"/>
              </a:rPr>
              <a:t>2 </a:t>
            </a:r>
            <a:r>
              <a:rPr lang="en-US" dirty="0">
                <a:latin typeface="Adobe Garamond Pro" panose="02020502060506020403"/>
              </a:rPr>
              <a:t> </a:t>
            </a:r>
            <a:r>
              <a:rPr lang="en-US" sz="3000" dirty="0">
                <a:latin typeface="Adobe Garamond Pro" panose="02020502060506020403"/>
              </a:rPr>
              <a:t>TEAMS</a:t>
            </a:r>
            <a:r>
              <a:rPr lang="en-US" dirty="0">
                <a:latin typeface="Adobe Garamond Pro" panose="02020502060506020403"/>
              </a:rPr>
              <a:t>      </a:t>
            </a:r>
            <a:r>
              <a:rPr lang="en-US" sz="4000" b="1" dirty="0">
                <a:solidFill>
                  <a:srgbClr val="FF0000"/>
                </a:solidFill>
                <a:latin typeface="Adobe Garamond Pro" panose="02020502060506020403"/>
              </a:rPr>
              <a:t>1 </a:t>
            </a:r>
            <a:r>
              <a:rPr lang="en-US" dirty="0">
                <a:latin typeface="Adobe Garamond Pro" panose="02020502060506020403"/>
              </a:rPr>
              <a:t> </a:t>
            </a:r>
            <a:r>
              <a:rPr lang="en-US" sz="3000" dirty="0">
                <a:latin typeface="Adobe Garamond Pro" panose="02020502060506020403"/>
              </a:rPr>
              <a:t>PROGRAM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98F70BD-46C5-4380-A99A-7BAD5E312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0" y="2119610"/>
            <a:ext cx="3630530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92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6EB030-715E-436A-A50C-0E234EA8FE9A}"/>
              </a:ext>
            </a:extLst>
          </p:cNvPr>
          <p:cNvSpPr txBox="1"/>
          <p:nvPr/>
        </p:nvSpPr>
        <p:spPr>
          <a:xfrm>
            <a:off x="5040328" y="351908"/>
            <a:ext cx="6727372" cy="563231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1"/>
            <a:endParaRPr lang="en-US" sz="20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lvl="1"/>
            <a:r>
              <a:rPr lang="en-US" sz="2000" b="1" u="sng" dirty="0">
                <a:solidFill>
                  <a:srgbClr val="FF0000"/>
                </a:solidFill>
                <a:latin typeface="Adobe Garamond Pro"/>
              </a:rPr>
              <a:t>TEAM BUILDING ACTIVITIES</a:t>
            </a:r>
          </a:p>
          <a:p>
            <a:pPr lvl="1"/>
            <a:endParaRPr lang="en-US" sz="1000" dirty="0">
              <a:solidFill>
                <a:srgbClr val="FF0000"/>
              </a:solidFill>
              <a:latin typeface="Adobe Garamond Pro"/>
            </a:endParaRPr>
          </a:p>
          <a:p>
            <a:pPr lvl="1"/>
            <a:r>
              <a:rPr lang="en-US" sz="1500" dirty="0">
                <a:solidFill>
                  <a:schemeClr val="bg1"/>
                </a:solidFill>
                <a:latin typeface="Adobe Garamond Pro"/>
              </a:rPr>
              <a:t>KICK OFF BBQ </a:t>
            </a:r>
            <a:r>
              <a:rPr lang="en-US" sz="1500" dirty="0">
                <a:solidFill>
                  <a:srgbClr val="FF0000"/>
                </a:solidFill>
                <a:latin typeface="Adobe Garamond Pro"/>
              </a:rPr>
              <a:t>| FAMILY BBQ AT SPRING CAMP WHERE SABRE FAMILIES CAN MEET ONE ANOTHER.</a:t>
            </a:r>
          </a:p>
          <a:p>
            <a:pPr lvl="1"/>
            <a:endParaRPr lang="en-US" sz="1500" dirty="0">
              <a:solidFill>
                <a:srgbClr val="FF0000"/>
              </a:solidFill>
              <a:latin typeface="Adobe Garamond Pro"/>
            </a:endParaRPr>
          </a:p>
          <a:p>
            <a:pPr lvl="1"/>
            <a:r>
              <a:rPr lang="en-US" sz="1500" dirty="0">
                <a:solidFill>
                  <a:schemeClr val="bg1"/>
                </a:solidFill>
                <a:latin typeface="Adobe Garamond Pro"/>
              </a:rPr>
              <a:t>TEAM MEAL </a:t>
            </a:r>
            <a:r>
              <a:rPr lang="en-US" sz="1500" dirty="0">
                <a:solidFill>
                  <a:srgbClr val="FF0000"/>
                </a:solidFill>
                <a:latin typeface="Adobe Garamond Pro"/>
              </a:rPr>
              <a:t>| WEEKLY MEAL WHERE BOTH TEAMS SIT DOWN TOGETHER AND SHARE </a:t>
            </a:r>
            <a:r>
              <a:rPr lang="en-US" sz="1500">
                <a:solidFill>
                  <a:srgbClr val="FF0000"/>
                </a:solidFill>
                <a:latin typeface="Adobe Garamond Pro"/>
              </a:rPr>
              <a:t>A MEAL.</a:t>
            </a:r>
            <a:endParaRPr lang="en-US" sz="1500" dirty="0">
              <a:solidFill>
                <a:srgbClr val="FF0000"/>
              </a:solidFill>
              <a:latin typeface="Adobe Garamond Pro"/>
            </a:endParaRPr>
          </a:p>
          <a:p>
            <a:pPr lvl="1"/>
            <a:endParaRPr lang="en-US" sz="1500" dirty="0">
              <a:solidFill>
                <a:srgbClr val="FF0000"/>
              </a:solidFill>
              <a:latin typeface="Adobe Garamond Pro"/>
            </a:endParaRPr>
          </a:p>
          <a:p>
            <a:pPr lvl="1"/>
            <a:r>
              <a:rPr lang="en-US" sz="1500" dirty="0">
                <a:solidFill>
                  <a:schemeClr val="bg1"/>
                </a:solidFill>
                <a:latin typeface="Adobe Garamond Pro"/>
              </a:rPr>
              <a:t>GYM NIGHTS</a:t>
            </a:r>
            <a:r>
              <a:rPr lang="en-US" sz="1500" dirty="0">
                <a:solidFill>
                  <a:srgbClr val="FF0000"/>
                </a:solidFill>
                <a:latin typeface="Adobe Garamond Pro"/>
              </a:rPr>
              <a:t> | FOOTBALL SPECIFIC GYM NIGHTS ENDED WITH SOME GAMES (DODGEBALL, BASKETBALL, COMPETITIONS, ETC.)</a:t>
            </a:r>
          </a:p>
          <a:p>
            <a:pPr lvl="1"/>
            <a:endParaRPr lang="en-US" sz="1500" dirty="0">
              <a:solidFill>
                <a:schemeClr val="bg1"/>
              </a:solidFill>
              <a:latin typeface="Adobe Garamond Pro"/>
            </a:endParaRPr>
          </a:p>
          <a:p>
            <a:pPr lvl="1"/>
            <a:r>
              <a:rPr lang="en-US" sz="1500" dirty="0">
                <a:solidFill>
                  <a:schemeClr val="bg1"/>
                </a:solidFill>
                <a:latin typeface="Adobe Garamond Pro"/>
              </a:rPr>
              <a:t>EXHIBITION GAMES </a:t>
            </a:r>
            <a:r>
              <a:rPr lang="en-US" sz="1500" dirty="0">
                <a:solidFill>
                  <a:srgbClr val="FF0000"/>
                </a:solidFill>
                <a:latin typeface="Adobe Garamond Pro"/>
              </a:rPr>
              <a:t>| SENIOR TEAM TRAVELS TO COMPETE AGAINST NON-METRO EDMONTON TEAMS (LETHBRIDGE, RAYMOND, LLOYDMINSTER)</a:t>
            </a:r>
          </a:p>
          <a:p>
            <a:pPr lvl="1"/>
            <a:endParaRPr lang="en-US" sz="500" dirty="0">
              <a:solidFill>
                <a:srgbClr val="FF0000"/>
              </a:solidFill>
              <a:latin typeface="Adobe Garamond Pro"/>
            </a:endParaRPr>
          </a:p>
          <a:p>
            <a:pPr lvl="1"/>
            <a:r>
              <a:rPr lang="en-US" sz="2000" b="1" u="sng" dirty="0">
                <a:solidFill>
                  <a:srgbClr val="FF0000"/>
                </a:solidFill>
                <a:latin typeface="Adobe Garamond Pro"/>
              </a:rPr>
              <a:t>FAQ</a:t>
            </a:r>
          </a:p>
          <a:p>
            <a:pPr lvl="1"/>
            <a:endParaRPr lang="en-US" sz="500" dirty="0">
              <a:solidFill>
                <a:srgbClr val="FF0000"/>
              </a:solidFill>
              <a:latin typeface="Adobe Garamond Pro"/>
            </a:endParaRPr>
          </a:p>
          <a:p>
            <a:pPr lvl="1"/>
            <a:r>
              <a:rPr lang="en-US" sz="1500" dirty="0">
                <a:solidFill>
                  <a:schemeClr val="bg1"/>
                </a:solidFill>
                <a:latin typeface="Adobe Garamond Pro"/>
              </a:rPr>
              <a:t>PRACTICES</a:t>
            </a:r>
            <a:r>
              <a:rPr lang="en-US" sz="1500" dirty="0">
                <a:solidFill>
                  <a:srgbClr val="FF0000"/>
                </a:solidFill>
                <a:latin typeface="Adobe Garamond Pro"/>
              </a:rPr>
              <a:t> | MONDAY-FRIDAY (4:30-6:30 @ SAL)</a:t>
            </a:r>
          </a:p>
          <a:p>
            <a:pPr lvl="1"/>
            <a:endParaRPr lang="en-US" sz="1500" dirty="0">
              <a:solidFill>
                <a:schemeClr val="bg1"/>
              </a:solidFill>
              <a:latin typeface="Adobe Garamond Pro"/>
            </a:endParaRPr>
          </a:p>
          <a:p>
            <a:pPr lvl="1"/>
            <a:r>
              <a:rPr lang="en-US" sz="1500" dirty="0">
                <a:solidFill>
                  <a:schemeClr val="bg1"/>
                </a:solidFill>
                <a:latin typeface="Adobe Garamond Pro"/>
              </a:rPr>
              <a:t>GAMES</a:t>
            </a:r>
            <a:r>
              <a:rPr lang="en-US" sz="1500" dirty="0">
                <a:solidFill>
                  <a:srgbClr val="FF0000"/>
                </a:solidFill>
                <a:latin typeface="Adobe Garamond Pro"/>
              </a:rPr>
              <a:t> | SENIOR (THURSDAY/FRIDAY) &amp; JUNIOR (TUESDAY/WEDNESDAY)</a:t>
            </a:r>
          </a:p>
          <a:p>
            <a:pPr lvl="1"/>
            <a:endParaRPr lang="en-US" sz="1500" dirty="0">
              <a:solidFill>
                <a:schemeClr val="bg1"/>
              </a:solidFill>
              <a:latin typeface="Adobe Garamond Pro"/>
            </a:endParaRPr>
          </a:p>
          <a:p>
            <a:pPr lvl="1"/>
            <a:r>
              <a:rPr lang="en-US" sz="1500" dirty="0">
                <a:solidFill>
                  <a:schemeClr val="bg1"/>
                </a:solidFill>
                <a:latin typeface="Adobe Garamond Pro"/>
              </a:rPr>
              <a:t>TRANSPORTATION </a:t>
            </a:r>
            <a:r>
              <a:rPr lang="en-US" sz="1500" dirty="0">
                <a:solidFill>
                  <a:srgbClr val="FF0000"/>
                </a:solidFill>
                <a:latin typeface="Adobe Garamond Pro"/>
              </a:rPr>
              <a:t>| BOTH TEAMS ARE BUSSED TO ALL GAMES</a:t>
            </a:r>
          </a:p>
          <a:p>
            <a:pPr lvl="1"/>
            <a:endParaRPr lang="en-US" sz="10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FE12712F-BCC3-49CF-8E29-2662603C2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4" y="4738390"/>
            <a:ext cx="3783806" cy="1561506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02F000AC-C54D-4A26-BB30-80AF77C1C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8" t="40690" r="50600" b="51910"/>
          <a:stretch/>
        </p:blipFill>
        <p:spPr bwMode="auto">
          <a:xfrm>
            <a:off x="9933893" y="6000392"/>
            <a:ext cx="1209446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E3D970-4364-4DC5-9838-AEF97B2F2F27}"/>
              </a:ext>
            </a:extLst>
          </p:cNvPr>
          <p:cNvSpPr txBox="1"/>
          <p:nvPr/>
        </p:nvSpPr>
        <p:spPr>
          <a:xfrm>
            <a:off x="6324274" y="6051946"/>
            <a:ext cx="232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gency FB" panose="020B0503020202020204" pitchFamily="34" charset="0"/>
              </a:rPr>
              <a:t>salfootball.com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66032-5251-4962-B199-79384A923D10}"/>
              </a:ext>
            </a:extLst>
          </p:cNvPr>
          <p:cNvSpPr txBox="1"/>
          <p:nvPr/>
        </p:nvSpPr>
        <p:spPr>
          <a:xfrm>
            <a:off x="8824133" y="6342091"/>
            <a:ext cx="336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gency FB" panose="020B0503020202020204" pitchFamily="34" charset="0"/>
              </a:rPr>
              <a:t>@salcompfootball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548EE0-AB9E-4256-B8AE-33819002BD21}"/>
              </a:ext>
            </a:extLst>
          </p:cNvPr>
          <p:cNvSpPr txBox="1"/>
          <p:nvPr/>
        </p:nvSpPr>
        <p:spPr>
          <a:xfrm>
            <a:off x="5595207" y="6368309"/>
            <a:ext cx="378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#</a:t>
            </a:r>
            <a:r>
              <a:rPr lang="en-US" b="1" dirty="0">
                <a:latin typeface="Agency FB" panose="020B0503020202020204" pitchFamily="34" charset="0"/>
              </a:rPr>
              <a:t>SABRENATION 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#</a:t>
            </a:r>
            <a:r>
              <a:rPr lang="en-US" b="1" dirty="0">
                <a:latin typeface="Agency FB" panose="020B0503020202020204" pitchFamily="34" charset="0"/>
              </a:rPr>
              <a:t>SABREPRIDE </a:t>
            </a:r>
            <a:r>
              <a:rPr lang="en-US" b="1" dirty="0">
                <a:solidFill>
                  <a:srgbClr val="FF0000"/>
                </a:solidFill>
                <a:latin typeface="Agency FB" panose="020B0503020202020204" pitchFamily="34" charset="0"/>
              </a:rPr>
              <a:t>#</a:t>
            </a:r>
            <a:r>
              <a:rPr lang="en-US" b="1" dirty="0">
                <a:latin typeface="Agency FB" panose="020B0503020202020204" pitchFamily="34" charset="0"/>
              </a:rPr>
              <a:t>GOBIGRED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F1FBC-4C95-4F5D-A2D9-C5EA99644CC2}"/>
              </a:ext>
            </a:extLst>
          </p:cNvPr>
          <p:cNvSpPr txBox="1"/>
          <p:nvPr/>
        </p:nvSpPr>
        <p:spPr>
          <a:xfrm>
            <a:off x="0" y="348216"/>
            <a:ext cx="50403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Adobe Garamond Pro" panose="02020502060506020403"/>
              </a:rPr>
              <a:t>SAL FOOTBALL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F0DF0-88CD-4B33-9763-52CE6BD4F363}"/>
              </a:ext>
            </a:extLst>
          </p:cNvPr>
          <p:cNvSpPr txBox="1"/>
          <p:nvPr/>
        </p:nvSpPr>
        <p:spPr>
          <a:xfrm>
            <a:off x="-8017" y="1209990"/>
            <a:ext cx="5040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dobe Garamond Pro" panose="02020502060506020403"/>
              </a:rPr>
              <a:t>2 </a:t>
            </a:r>
            <a:r>
              <a:rPr lang="en-US" dirty="0">
                <a:latin typeface="Adobe Garamond Pro" panose="02020502060506020403"/>
              </a:rPr>
              <a:t> </a:t>
            </a:r>
            <a:r>
              <a:rPr lang="en-US" sz="3000" dirty="0">
                <a:latin typeface="Adobe Garamond Pro" panose="02020502060506020403"/>
              </a:rPr>
              <a:t>TEAMS</a:t>
            </a:r>
            <a:r>
              <a:rPr lang="en-US" dirty="0">
                <a:latin typeface="Adobe Garamond Pro" panose="02020502060506020403"/>
              </a:rPr>
              <a:t>      </a:t>
            </a:r>
            <a:r>
              <a:rPr lang="en-US" sz="4000" b="1" dirty="0">
                <a:solidFill>
                  <a:srgbClr val="FF0000"/>
                </a:solidFill>
                <a:latin typeface="Adobe Garamond Pro" panose="02020502060506020403"/>
              </a:rPr>
              <a:t>1 </a:t>
            </a:r>
            <a:r>
              <a:rPr lang="en-US" dirty="0">
                <a:latin typeface="Adobe Garamond Pro" panose="02020502060506020403"/>
              </a:rPr>
              <a:t> </a:t>
            </a:r>
            <a:r>
              <a:rPr lang="en-US" sz="3000" dirty="0">
                <a:latin typeface="Adobe Garamond Pro" panose="02020502060506020403"/>
              </a:rPr>
              <a:t>PROGRAM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C25F334-69D4-490F-AA67-D065E32CF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0" y="2119611"/>
            <a:ext cx="3638548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5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FE12712F-BCC3-49CF-8E29-2662603C2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97" y="4803704"/>
            <a:ext cx="3783806" cy="1561506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8453C9-0CCA-43BA-995F-FB8BF7575F7E}"/>
              </a:ext>
            </a:extLst>
          </p:cNvPr>
          <p:cNvSpPr txBox="1"/>
          <p:nvPr/>
        </p:nvSpPr>
        <p:spPr>
          <a:xfrm>
            <a:off x="0" y="755779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FF0000"/>
                </a:solidFill>
                <a:latin typeface="Adobe Garamond Pro" panose="02020502060506020403" pitchFamily="18" charset="0"/>
              </a:rPr>
              <a:t>QUESTIONS? CONTACT…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0EEF0-6CA3-44AF-90FF-5DD9436FD3E3}"/>
              </a:ext>
            </a:extLst>
          </p:cNvPr>
          <p:cNvSpPr txBox="1"/>
          <p:nvPr/>
        </p:nvSpPr>
        <p:spPr>
          <a:xfrm>
            <a:off x="965717" y="2202024"/>
            <a:ext cx="1011438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CAM FRASER | HEAD FOOTBALL COACH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cam.fraser@eips.ca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0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4AB7354-A816-427E-83FB-0FA3B7D94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1341" y="1330388"/>
            <a:ext cx="5596295" cy="41972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4E97C-E828-41B6-86CF-3F02DBB5F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55200"/>
            <a:ext cx="5432045" cy="1969200"/>
          </a:xfrm>
        </p:spPr>
        <p:txBody>
          <a:bodyPr anchor="b">
            <a:normAutofit/>
          </a:bodyPr>
          <a:lstStyle/>
          <a:p>
            <a:r>
              <a:rPr lang="en-US" sz="5900">
                <a:latin typeface="Adobe Garamond Pro" panose="02020502060506020403" pitchFamily="18" charset="0"/>
              </a:rPr>
              <a:t>Salisbury Composite 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79106-5343-43DF-BFFA-16F2B8D86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2624399"/>
            <a:ext cx="5432045" cy="388836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500" i="1" dirty="0">
                <a:latin typeface="Adobe Garamond Pro" panose="02020502060506020403" pitchFamily="18" charset="0"/>
              </a:rPr>
              <a:t>Open House Presentations</a:t>
            </a:r>
          </a:p>
          <a:p>
            <a:pPr>
              <a:lnSpc>
                <a:spcPct val="110000"/>
              </a:lnSpc>
            </a:pPr>
            <a:endParaRPr lang="en-US" sz="4500" dirty="0"/>
          </a:p>
          <a:p>
            <a:pPr>
              <a:lnSpc>
                <a:spcPct val="110000"/>
              </a:lnSpc>
            </a:pPr>
            <a:endParaRPr lang="en-US" sz="4500" dirty="0">
              <a:latin typeface="Adobe Garamond Pro" panose="02020502060506020403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900" i="1" dirty="0">
                <a:latin typeface="Adobe Garamond Pro" panose="02020502060506020403" pitchFamily="18" charset="0"/>
              </a:rPr>
              <a:t>Thank you for joining us! </a:t>
            </a:r>
          </a:p>
          <a:p>
            <a:pPr>
              <a:lnSpc>
                <a:spcPct val="110000"/>
              </a:lnSpc>
            </a:pPr>
            <a:r>
              <a:rPr lang="en-US" sz="3900" i="1" dirty="0">
                <a:latin typeface="Adobe Garamond Pro" panose="02020502060506020403" pitchFamily="18" charset="0"/>
              </a:rPr>
              <a:t>The next presentation will begin shortly.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DADE0C3-0921-46AF-BE21-EA94A42F7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29" y="1944767"/>
            <a:ext cx="2424153" cy="296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99842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AnalogousFromLightSeed_2SEEDS">
      <a:dk1>
        <a:srgbClr val="000000"/>
      </a:dk1>
      <a:lt1>
        <a:srgbClr val="FFFFFF"/>
      </a:lt1>
      <a:dk2>
        <a:srgbClr val="23393E"/>
      </a:dk2>
      <a:lt2>
        <a:srgbClr val="E2E5E8"/>
      </a:lt2>
      <a:accent1>
        <a:srgbClr val="B89D7B"/>
      </a:accent1>
      <a:accent2>
        <a:srgbClr val="C39790"/>
      </a:accent2>
      <a:accent3>
        <a:srgbClr val="A4A37C"/>
      </a:accent3>
      <a:accent4>
        <a:srgbClr val="75ACA8"/>
      </a:accent4>
      <a:accent5>
        <a:srgbClr val="81A7BB"/>
      </a:accent5>
      <a:accent6>
        <a:srgbClr val="7F8DBA"/>
      </a:accent6>
      <a:hlink>
        <a:srgbClr val="6383AB"/>
      </a:hlink>
      <a:folHlink>
        <a:srgbClr val="7F7F7F"/>
      </a:folHlink>
    </a:clrScheme>
    <a:fontScheme name="Custom 3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204EFCA939484B9963EABD07697BF3" ma:contentTypeVersion="6" ma:contentTypeDescription="Create a new document." ma:contentTypeScope="" ma:versionID="4a3fe0c888f8b33dfd00a9eab840f1dd">
  <xsd:schema xmlns:xsd="http://www.w3.org/2001/XMLSchema" xmlns:xs="http://www.w3.org/2001/XMLSchema" xmlns:p="http://schemas.microsoft.com/office/2006/metadata/properties" xmlns:ns3="f70f8d46-a255-4146-99b1-a6dd0b4778de" targetNamespace="http://schemas.microsoft.com/office/2006/metadata/properties" ma:root="true" ma:fieldsID="4cee63b51b1d13605b9502a1f07717a5" ns3:_="">
    <xsd:import namespace="f70f8d46-a255-4146-99b1-a6dd0b4778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f8d46-a255-4146-99b1-a6dd0b477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AA6DA2-0685-4148-B149-22747C021AA8}">
  <ds:schemaRefs>
    <ds:schemaRef ds:uri="f70f8d46-a255-4146-99b1-a6dd0b4778d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A34A04-6026-42AC-B8C0-A7B3FAB5FAFB}">
  <ds:schemaRefs>
    <ds:schemaRef ds:uri="f70f8d46-a255-4146-99b1-a6dd0b4778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B552288-E8B2-4F40-AFD7-BA0E3D5408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</TotalTime>
  <Words>446</Words>
  <Application>Microsoft Office PowerPoint</Application>
  <PresentationFormat>Widescreen</PresentationFormat>
  <Paragraphs>77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ThinLineVTI</vt:lpstr>
      <vt:lpstr>Salisbury Composite High School</vt:lpstr>
      <vt:lpstr>PowerPoint Presentation</vt:lpstr>
      <vt:lpstr>PowerPoint Presentation</vt:lpstr>
      <vt:lpstr>PowerPoint Presentation</vt:lpstr>
      <vt:lpstr>PowerPoint Presentation</vt:lpstr>
      <vt:lpstr>Salisbury Composite High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Salisbury Composite High School</dc:title>
  <dc:creator>Karen Schlegl SAL</dc:creator>
  <cp:lastModifiedBy>Adam Cooper SUB</cp:lastModifiedBy>
  <cp:revision>29</cp:revision>
  <dcterms:created xsi:type="dcterms:W3CDTF">2021-02-01T18:17:49Z</dcterms:created>
  <dcterms:modified xsi:type="dcterms:W3CDTF">2021-02-16T16:44:38Z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0x01010078204EFCA939484B9963EABD07697BF3</vt:lpwstr>
  </property>
</Properties>
</file>